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3" r:id="rId6"/>
    <p:sldId id="259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DF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6" autoAdjust="0"/>
    <p:restoredTop sz="94660"/>
  </p:normalViewPr>
  <p:slideViewPr>
    <p:cSldViewPr snapToGrid="0" showGuides="1">
      <p:cViewPr varScale="1">
        <p:scale>
          <a:sx n="58" d="100"/>
          <a:sy n="58" d="100"/>
        </p:scale>
        <p:origin x="876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tir Daniel" userId="d9c00984ed3f3ae9" providerId="LiveId" clId="{965E2FC8-F494-4B78-9F09-118AFC153108}"/>
    <pc:docChg chg="modSld">
      <pc:chgData name="Batir Daniel" userId="d9c00984ed3f3ae9" providerId="LiveId" clId="{965E2FC8-F494-4B78-9F09-118AFC153108}" dt="2022-11-02T03:27:01.454" v="43" actId="1076"/>
      <pc:docMkLst>
        <pc:docMk/>
      </pc:docMkLst>
      <pc:sldChg chg="modSp mod">
        <pc:chgData name="Batir Daniel" userId="d9c00984ed3f3ae9" providerId="LiveId" clId="{965E2FC8-F494-4B78-9F09-118AFC153108}" dt="2022-11-02T03:27:01.454" v="43" actId="1076"/>
        <pc:sldMkLst>
          <pc:docMk/>
          <pc:sldMk cId="3763250324" sldId="256"/>
        </pc:sldMkLst>
        <pc:spChg chg="mod">
          <ac:chgData name="Batir Daniel" userId="d9c00984ed3f3ae9" providerId="LiveId" clId="{965E2FC8-F494-4B78-9F09-118AFC153108}" dt="2022-11-02T03:27:01.454" v="43" actId="1076"/>
          <ac:spMkLst>
            <pc:docMk/>
            <pc:sldMk cId="3763250324" sldId="256"/>
            <ac:spMk id="18" creationId="{FFCC5A44-7D60-4B37-8DF4-C94B0E5F635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FF782-B1C2-4404-9F62-116114526D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3A24F7-2EA2-4BD5-8FD2-5B1333D4C5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21111A-A593-457C-B056-76BE05412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AF69C-AC5C-44F1-BD4A-168CC8B3FC3E}" type="datetimeFigureOut">
              <a:rPr lang="en-IN" smtClean="0"/>
              <a:t>02-11-2022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8BB28-172D-41EF-9D61-C007BB5F6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CEE00-1CAF-4F94-B320-84D541D2C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93329-2EC1-46E0-B50D-B5C67FB09E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5393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CF02-047F-49E0-9F94-E4DD4B4E2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A39EAF-F120-4D4E-9D22-CE3CBB7AF1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84393-58FE-491D-96B8-B0F4C9AA2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AF69C-AC5C-44F1-BD4A-168CC8B3FC3E}" type="datetimeFigureOut">
              <a:rPr lang="en-IN" smtClean="0"/>
              <a:t>02-11-2022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5B0B8-BC94-4687-BF7B-3189E6182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AC705-17CC-468F-B19F-1105F49F0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93329-2EC1-46E0-B50D-B5C67FB09E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2141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4BE6C6-3631-4E69-82A7-20B07ECE20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23DFE3-AB08-4306-A29B-4FD7A7E008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91A6F-EF25-4A9F-BC70-F4F32846B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AF69C-AC5C-44F1-BD4A-168CC8B3FC3E}" type="datetimeFigureOut">
              <a:rPr lang="en-IN" smtClean="0"/>
              <a:t>02-11-2022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3D65C-A9E7-4BC2-9030-8109C7F5E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9D3CA-DB6D-423C-8B3D-A0ED31C0F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93329-2EC1-46E0-B50D-B5C67FB09E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3636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322B4-B00B-447F-B339-AE9AAD8D2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A9F5F-05F7-4EC8-980D-C83570455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D6ABE-4FDD-4154-B789-28F2E19BD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AF69C-AC5C-44F1-BD4A-168CC8B3FC3E}" type="datetimeFigureOut">
              <a:rPr lang="en-IN" smtClean="0"/>
              <a:t>02-11-2022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9AE3E-98E8-4F3D-821D-96A67ADE4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11A04-4177-4421-8D69-538471DC0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93329-2EC1-46E0-B50D-B5C67FB09E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8592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A3A7A-5EC6-4389-B113-369AD08B1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078BEF-27A6-4BF6-93AC-6F9F8B504D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C3BDD-6F7B-462D-AEA1-CE1D89FE8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AF69C-AC5C-44F1-BD4A-168CC8B3FC3E}" type="datetimeFigureOut">
              <a:rPr lang="en-IN" smtClean="0"/>
              <a:t>02-11-2022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1746-78D0-4682-9F1B-8EDC4DF20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E60E0-E6FA-49DD-A55E-7FB5837D7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93329-2EC1-46E0-B50D-B5C67FB09E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9505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36AE5-1E42-46DE-8834-5ABB795F1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DF54D-147E-496B-9999-2A9657AEA9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0971DE-E35A-4875-93D0-6A95E6687A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1E088E-7D39-43DE-8B4F-E6DE5BE13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AF69C-AC5C-44F1-BD4A-168CC8B3FC3E}" type="datetimeFigureOut">
              <a:rPr lang="en-IN" smtClean="0"/>
              <a:t>02-11-2022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D042E9-AFD5-46A5-862A-39DF1F561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210B1F-0102-49FA-8DAF-DC680392D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93329-2EC1-46E0-B50D-B5C67FB09E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4223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43C90-10DF-42FD-874A-87E5C24FD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5B4FF4-A87C-4F27-9177-B991B4348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0FF010-536F-4A59-AD66-815721BA1C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7DD603-81D9-47A6-A7CE-94FE5F01DA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1611F-369F-4AB7-8E45-8B02329E94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384C71-F70C-4A50-A85E-3B54EE689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AF69C-AC5C-44F1-BD4A-168CC8B3FC3E}" type="datetimeFigureOut">
              <a:rPr lang="en-IN" smtClean="0"/>
              <a:t>02-11-2022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6A8B43-8CBC-452D-9B49-1B55FE046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3906A4-8899-43B3-898E-AAF79D544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93329-2EC1-46E0-B50D-B5C67FB09E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229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08698-1301-4B34-A18D-CB5A1BDD7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3D7EF9-305D-4B2F-958D-D59C31E6C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AF69C-AC5C-44F1-BD4A-168CC8B3FC3E}" type="datetimeFigureOut">
              <a:rPr lang="en-IN" smtClean="0"/>
              <a:t>02-11-2022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4BAEB3-4B48-4006-95C6-638C4F836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35A18E-25C6-4572-BF45-200772146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93329-2EC1-46E0-B50D-B5C67FB09E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5282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E83511-86A8-4648-A354-37BE93B61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AF69C-AC5C-44F1-BD4A-168CC8B3FC3E}" type="datetimeFigureOut">
              <a:rPr lang="en-IN" smtClean="0"/>
              <a:t>02-11-2022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2B191-11DB-478D-BA96-E915D911C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4B4B3-68F0-4467-9C37-B9DA0C4D2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93329-2EC1-46E0-B50D-B5C67FB09E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823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E66A1-FDD2-43F2-99F4-C0795CCAF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611D0-0335-4E44-A646-E7412636E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4CE9C7-3F09-4E05-9134-8C1BDB526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1143FA-B27C-45C1-8D51-C61423A09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AF69C-AC5C-44F1-BD4A-168CC8B3FC3E}" type="datetimeFigureOut">
              <a:rPr lang="en-IN" smtClean="0"/>
              <a:t>02-11-2022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C57108-9374-4E9C-AF1F-E2D198E8A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22C9FE-9573-4057-8722-6CF577BDD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93329-2EC1-46E0-B50D-B5C67FB09E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7723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A575E-036B-42EC-9B87-8992F3F61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CBD408-46AC-4EB6-A4B0-A69923BF17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DA3F17-730F-4FBD-A99F-6D9454BA76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23F8BD-00CE-4001-ABFB-8C588635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AF69C-AC5C-44F1-BD4A-168CC8B3FC3E}" type="datetimeFigureOut">
              <a:rPr lang="en-IN" smtClean="0"/>
              <a:t>02-11-2022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D8A71D-E9FF-4B3A-9E7A-EE0235709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C09941-D2D0-4AC0-ADA6-DC777572D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93329-2EC1-46E0-B50D-B5C67FB09E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8990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EF2B53-B9FF-4045-B2F2-DBD75D547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D5F4D-5A7F-4BAA-A5BA-DEA15ED551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33161-CB39-40ED-9E75-882308F822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AF69C-AC5C-44F1-BD4A-168CC8B3FC3E}" type="datetimeFigureOut">
              <a:rPr lang="en-IN" smtClean="0"/>
              <a:t>02-11-2022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CB9ED-D3DB-451F-8596-1FC93F962D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3A633-36AB-4BAE-8351-42B7930960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93329-2EC1-46E0-B50D-B5C67FB09E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3431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86F8027-ABFE-43F8-9ABC-6CDC103E5F97}"/>
              </a:ext>
            </a:extLst>
          </p:cNvPr>
          <p:cNvSpPr/>
          <p:nvPr/>
        </p:nvSpPr>
        <p:spPr>
          <a:xfrm>
            <a:off x="3676650" y="0"/>
            <a:ext cx="8515350" cy="5134708"/>
          </a:xfrm>
          <a:custGeom>
            <a:avLst/>
            <a:gdLst>
              <a:gd name="connsiteX0" fmla="*/ 5030 w 8515350"/>
              <a:gd name="connsiteY0" fmla="*/ 0 h 5484770"/>
              <a:gd name="connsiteX1" fmla="*/ 8515350 w 8515350"/>
              <a:gd name="connsiteY1" fmla="*/ 0 h 5484770"/>
              <a:gd name="connsiteX2" fmla="*/ 8515350 w 8515350"/>
              <a:gd name="connsiteY2" fmla="*/ 4382095 h 5484770"/>
              <a:gd name="connsiteX3" fmla="*/ 8448463 w 8515350"/>
              <a:gd name="connsiteY3" fmla="*/ 4434658 h 5484770"/>
              <a:gd name="connsiteX4" fmla="*/ 5285853 w 8515350"/>
              <a:gd name="connsiteY4" fmla="*/ 5484770 h 5484770"/>
              <a:gd name="connsiteX5" fmla="*/ 0 w 8515350"/>
              <a:gd name="connsiteY5" fmla="*/ 198917 h 5484770"/>
              <a:gd name="connsiteX6" fmla="*/ 5030 w 8515350"/>
              <a:gd name="connsiteY6" fmla="*/ 0 h 548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5350" h="5484770">
                <a:moveTo>
                  <a:pt x="5030" y="0"/>
                </a:moveTo>
                <a:lnTo>
                  <a:pt x="8515350" y="0"/>
                </a:lnTo>
                <a:lnTo>
                  <a:pt x="8515350" y="4382095"/>
                </a:lnTo>
                <a:lnTo>
                  <a:pt x="8448463" y="4434658"/>
                </a:lnTo>
                <a:cubicBezTo>
                  <a:pt x="7566557" y="5094196"/>
                  <a:pt x="6471817" y="5484770"/>
                  <a:pt x="5285853" y="5484770"/>
                </a:cubicBezTo>
                <a:cubicBezTo>
                  <a:pt x="2366557" y="5484770"/>
                  <a:pt x="0" y="3118213"/>
                  <a:pt x="0" y="198917"/>
                </a:cubicBezTo>
                <a:lnTo>
                  <a:pt x="503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CC5A44-7D60-4B37-8DF4-C94B0E5F635A}"/>
              </a:ext>
            </a:extLst>
          </p:cNvPr>
          <p:cNvSpPr txBox="1"/>
          <p:nvPr/>
        </p:nvSpPr>
        <p:spPr>
          <a:xfrm>
            <a:off x="6323682" y="5031438"/>
            <a:ext cx="538205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ts val="600"/>
              </a:spcBef>
            </a:pPr>
            <a:r>
              <a:rPr lang="ro-RO" sz="2400" b="1" i="0" dirty="0">
                <a:solidFill>
                  <a:srgbClr val="D3DAD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Batir Daniel</a:t>
            </a:r>
          </a:p>
          <a:p>
            <a:pPr algn="r" fontAlgn="base">
              <a:spcBef>
                <a:spcPts val="600"/>
              </a:spcBef>
            </a:pPr>
            <a:r>
              <a:rPr lang="ro-RO" sz="2400" b="1" dirty="0">
                <a:solidFill>
                  <a:srgbClr val="D3DAD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PAPP1941</a:t>
            </a:r>
          </a:p>
          <a:p>
            <a:pPr algn="r" fontAlgn="base">
              <a:spcBef>
                <a:spcPts val="600"/>
              </a:spcBef>
            </a:pPr>
            <a:r>
              <a:rPr lang="ro-RO" sz="2400" b="1" dirty="0">
                <a:solidFill>
                  <a:srgbClr val="D3DAD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Administrarea retelelor de calculatoare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73C82D-C22E-41CB-A95A-7D8F4A140751}"/>
              </a:ext>
            </a:extLst>
          </p:cNvPr>
          <p:cNvSpPr txBox="1"/>
          <p:nvPr/>
        </p:nvSpPr>
        <p:spPr>
          <a:xfrm>
            <a:off x="607454" y="652210"/>
            <a:ext cx="454844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Istoria</a:t>
            </a:r>
            <a:r>
              <a:rPr lang="en-GB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4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dezvoltării</a:t>
            </a:r>
            <a:r>
              <a:rPr lang="en-GB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4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reţelei</a:t>
            </a:r>
            <a:r>
              <a:rPr lang="en-GB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4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globale</a:t>
            </a:r>
            <a:endParaRPr lang="en-GB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Internet.</a:t>
            </a:r>
          </a:p>
          <a:p>
            <a:r>
              <a:rPr lang="en-GB" sz="4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Principalele</a:t>
            </a:r>
            <a:r>
              <a:rPr lang="en-GB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4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servicii</a:t>
            </a:r>
            <a:r>
              <a:rPr lang="en-GB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4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oferite</a:t>
            </a:r>
            <a:r>
              <a:rPr lang="en-GB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</a:t>
            </a:r>
          </a:p>
          <a:p>
            <a:r>
              <a:rPr lang="en-GB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Internet</a:t>
            </a:r>
            <a:endParaRPr lang="en-IN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250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7210212-EA6F-4CEC-9609-AA795C720F79}"/>
              </a:ext>
            </a:extLst>
          </p:cNvPr>
          <p:cNvGrpSpPr/>
          <p:nvPr/>
        </p:nvGrpSpPr>
        <p:grpSpPr>
          <a:xfrm>
            <a:off x="431269" y="612844"/>
            <a:ext cx="11428613" cy="5632311"/>
            <a:chOff x="591520" y="612844"/>
            <a:chExt cx="11428613" cy="5632311"/>
          </a:xfrm>
        </p:grpSpPr>
        <p:pic>
          <p:nvPicPr>
            <p:cNvPr id="1026" name="Picture 2" descr="home_internet2_pic4">
              <a:extLst>
                <a:ext uri="{FF2B5EF4-FFF2-40B4-BE49-F238E27FC236}">
                  <a16:creationId xmlns:a16="http://schemas.microsoft.com/office/drawing/2014/main" id="{90186B55-B0B9-44FF-94BF-E3F60ED436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380366"/>
              <a:ext cx="5924133" cy="4154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F901BF-4D47-46A7-B92B-A9A269CDCC1E}"/>
                </a:ext>
              </a:extLst>
            </p:cNvPr>
            <p:cNvSpPr txBox="1"/>
            <p:nvPr/>
          </p:nvSpPr>
          <p:spPr>
            <a:xfrm>
              <a:off x="591520" y="612844"/>
              <a:ext cx="4853354" cy="563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o-RO" sz="4000" b="1" i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Cum a aparut internetul ?</a:t>
              </a:r>
              <a:endParaRPr lang="en-IN" sz="4000" b="1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en-IN" sz="2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Spre</a:t>
              </a:r>
              <a:r>
                <a:rPr lang="en-IN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N" sz="2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deosebire</a:t>
              </a:r>
              <a:r>
                <a:rPr lang="en-IN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de </a:t>
              </a:r>
              <a:r>
                <a:rPr lang="en-IN" sz="2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tehnologii</a:t>
              </a:r>
              <a:r>
                <a:rPr lang="en-IN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precum </a:t>
              </a:r>
              <a:r>
                <a:rPr lang="en-IN" sz="2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cea</a:t>
              </a:r>
              <a:r>
                <a:rPr lang="en-IN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a </a:t>
              </a:r>
              <a:r>
                <a:rPr lang="en-IN" sz="2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telefoniei</a:t>
              </a:r>
              <a:r>
                <a:rPr lang="en-IN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IN" sz="2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Internetul</a:t>
              </a:r>
              <a:r>
                <a:rPr lang="en-IN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nu are un </a:t>
              </a:r>
              <a:r>
                <a:rPr lang="en-IN" sz="2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singur</a:t>
              </a:r>
              <a:r>
                <a:rPr lang="en-IN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N" sz="2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inventator</a:t>
              </a:r>
              <a:r>
                <a:rPr lang="en-IN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</a:t>
              </a:r>
              <a:r>
                <a:rPr lang="en-IN" sz="2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În</a:t>
              </a:r>
              <a:r>
                <a:rPr lang="en-IN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N" sz="2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schimb</a:t>
              </a:r>
              <a:r>
                <a:rPr lang="en-IN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IN" sz="2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el</a:t>
              </a:r>
              <a:r>
                <a:rPr lang="en-IN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a </a:t>
              </a:r>
              <a:r>
                <a:rPr lang="en-IN" sz="2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evoluat</a:t>
              </a:r>
              <a:r>
                <a:rPr lang="en-IN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de-a </a:t>
              </a:r>
              <a:r>
                <a:rPr lang="en-IN" sz="2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lungul</a:t>
              </a:r>
              <a:r>
                <a:rPr lang="en-IN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N" sz="2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timpului</a:t>
              </a:r>
              <a:r>
                <a:rPr lang="en-IN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</a:t>
              </a:r>
              <a:r>
                <a:rPr lang="en-IN" sz="2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Internetul</a:t>
              </a:r>
              <a:r>
                <a:rPr lang="en-IN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N" sz="2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şi</a:t>
              </a:r>
              <a:r>
                <a:rPr lang="en-IN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-a </a:t>
              </a:r>
              <a:r>
                <a:rPr lang="en-IN" sz="2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avut</a:t>
              </a:r>
              <a:r>
                <a:rPr lang="en-IN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N" sz="2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începutul</a:t>
              </a:r>
              <a:r>
                <a:rPr lang="en-IN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ca </a:t>
              </a:r>
              <a:r>
                <a:rPr lang="en-IN" sz="2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armă</a:t>
              </a:r>
              <a:r>
                <a:rPr lang="en-IN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a </a:t>
              </a:r>
              <a:r>
                <a:rPr lang="en-IN" sz="2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guvernului</a:t>
              </a:r>
              <a:r>
                <a:rPr lang="en-IN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N" sz="2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Statelor</a:t>
              </a:r>
              <a:r>
                <a:rPr lang="en-IN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Unite ale </a:t>
              </a:r>
              <a:r>
                <a:rPr lang="en-IN" sz="2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Americii</a:t>
              </a:r>
              <a:r>
                <a:rPr lang="en-IN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N" sz="2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în</a:t>
              </a:r>
              <a:r>
                <a:rPr lang="en-IN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N" sz="2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timpul</a:t>
              </a:r>
              <a:r>
                <a:rPr lang="en-IN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N" sz="2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Războiului</a:t>
              </a:r>
              <a:r>
                <a:rPr lang="en-IN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Rece.</a:t>
              </a:r>
            </a:p>
            <a:p>
              <a:endParaRPr lang="en-IN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en-IN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Ani de </a:t>
              </a:r>
              <a:r>
                <a:rPr lang="en-IN" sz="2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zile</a:t>
              </a:r>
              <a:r>
                <a:rPr lang="en-IN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a </a:t>
              </a:r>
              <a:r>
                <a:rPr lang="en-IN" sz="2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fost</a:t>
              </a:r>
              <a:r>
                <a:rPr lang="en-IN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N" sz="2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folosit</a:t>
              </a:r>
              <a:r>
                <a:rPr lang="en-IN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de </a:t>
              </a:r>
              <a:r>
                <a:rPr lang="en-IN" sz="2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către</a:t>
              </a:r>
              <a:r>
                <a:rPr lang="en-IN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N" sz="2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oameni</a:t>
              </a:r>
              <a:r>
                <a:rPr lang="en-IN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de </a:t>
              </a:r>
              <a:r>
                <a:rPr lang="en-IN" sz="2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ştiinţă</a:t>
              </a:r>
              <a:r>
                <a:rPr lang="en-IN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N" sz="2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şi</a:t>
              </a:r>
              <a:r>
                <a:rPr lang="en-IN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N" sz="2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cercetători</a:t>
              </a:r>
              <a:r>
                <a:rPr lang="en-IN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N" sz="2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pentru</a:t>
              </a:r>
              <a:r>
                <a:rPr lang="en-IN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a face </a:t>
              </a:r>
              <a:r>
                <a:rPr lang="en-IN" sz="2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schimb</a:t>
              </a:r>
              <a:r>
                <a:rPr lang="en-IN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de </a:t>
              </a:r>
              <a:r>
                <a:rPr lang="en-IN" sz="2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informaţii</a:t>
              </a:r>
              <a:r>
                <a:rPr lang="en-IN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</a:t>
              </a:r>
              <a:r>
                <a:rPr lang="en-IN" sz="2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În</a:t>
              </a:r>
              <a:r>
                <a:rPr lang="en-IN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N" sz="2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momentul</a:t>
              </a:r>
              <a:r>
                <a:rPr lang="en-IN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de </a:t>
              </a:r>
              <a:r>
                <a:rPr lang="en-IN" sz="2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faţă</a:t>
              </a:r>
              <a:r>
                <a:rPr lang="en-IN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IN" sz="2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Internetul</a:t>
              </a:r>
              <a:r>
                <a:rPr lang="en-IN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N" sz="2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este</a:t>
              </a:r>
              <a:r>
                <a:rPr lang="en-IN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N" sz="2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folosit</a:t>
              </a:r>
              <a:r>
                <a:rPr lang="en-IN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de </a:t>
              </a:r>
              <a:r>
                <a:rPr lang="en-IN" sz="2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toată</a:t>
              </a:r>
              <a:r>
                <a:rPr lang="en-IN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N" sz="2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lumea</a:t>
              </a:r>
              <a:r>
                <a:rPr lang="en-IN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IN" sz="2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iar</a:t>
              </a:r>
              <a:r>
                <a:rPr lang="en-IN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N" sz="2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pentru</a:t>
              </a:r>
              <a:r>
                <a:rPr lang="en-IN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N" sz="2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mulţi</a:t>
              </a:r>
              <a:r>
                <a:rPr lang="en-IN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N" sz="2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viaţa</a:t>
              </a:r>
              <a:r>
                <a:rPr lang="en-IN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N" sz="2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ar</a:t>
              </a:r>
              <a:r>
                <a:rPr lang="en-IN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fi </a:t>
              </a:r>
              <a:r>
                <a:rPr lang="en-IN" sz="2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imposibil</a:t>
              </a:r>
              <a:r>
                <a:rPr lang="en-IN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de </a:t>
              </a:r>
              <a:r>
                <a:rPr lang="en-IN" sz="2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imaginat</a:t>
              </a:r>
              <a:r>
                <a:rPr lang="en-IN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N" sz="2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fără</a:t>
              </a:r>
              <a:r>
                <a:rPr lang="en-IN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N" sz="2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acesta</a:t>
              </a:r>
              <a:r>
                <a:rPr lang="en-IN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IN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0558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9A6E127C-F587-1B2A-E96B-85B65B20BF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46316" y="414541"/>
            <a:ext cx="10823939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Înainte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ca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Internetul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să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fie public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existat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predecesorul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său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numit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ARPAnet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sau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„Advanced Research Projects Agency Networks”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ARPAnet 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finanţat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către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armata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Statelor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Unite ale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Americii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cu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scopul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de 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avea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o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comandǎ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militară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şi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un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centru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de control care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putea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rezista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unui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atac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nuclear.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Ideea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era de 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distribui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informaţii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între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calculatoare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dispersate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geografic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ARPAnet a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fost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deschisă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în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1969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şi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luată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cu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asalt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în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scurt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timp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către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pasionaţii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calculatoare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civili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care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găsiserǎ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o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modalitate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de 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accesa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cele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câteva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calculatoare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mari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care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existau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la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acel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moment.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sfârşitul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anilor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1969,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doar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4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calculatoare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erau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conectate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la ARPAnet,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reţeaua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crescut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constant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în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timpul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anilor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1970.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În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1971 a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fost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adăugat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ALOHAnet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al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Universităţii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din Hawaii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;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doi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ani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târziu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au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adăugate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reţelele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unor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universităţi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din Anglia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şi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Norvegia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Odată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cu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înmulţirea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calculatoarelor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din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reţea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devenit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mult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dificilă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integrarea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într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-un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singur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internet la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nivel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mondial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Până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la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sfârşitul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anilor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1970, un om de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ştiinţă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numit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Vinton Cerf 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început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să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rezolve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această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problemă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prin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dezvoltarea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unei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căi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pentru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ca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toate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calculatoarele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din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toate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mini-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reţelele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din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lume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să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poată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comunica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unele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cu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celelalte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El 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numit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invenţia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„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Transmition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Control Protocol”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sau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TCP,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căruia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îi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adăuga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târziu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un protocol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adiţional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cunoscut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sub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numele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de „Internet Protocol”.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Acronimul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pe care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îl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folosim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în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ziua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astăzi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pentru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 ne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referi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la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aceste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protocoale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este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TCP/IP.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Protocolul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lui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Cerf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poate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fi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explicat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drept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modalitatea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prin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care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calculatoare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din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toate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colţurile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lumii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pot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să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facă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cunoştinţă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unele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cu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celelalte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într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-un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spaţiu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virtual.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Protocolul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dezvoltat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de Cerf 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ajutat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la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transformarea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Internetului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într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-o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reţea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la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nivel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mondial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De-a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lungul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anilor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1980,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Internetul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era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folosit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către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oamenii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ştiinţă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şi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către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cercetători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pentru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trimite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date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şi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fişiere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de la un calculator la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altul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3823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221A78-5F22-4BFF-A367-6E596CA52F2D}"/>
              </a:ext>
            </a:extLst>
          </p:cNvPr>
          <p:cNvSpPr txBox="1"/>
          <p:nvPr/>
        </p:nvSpPr>
        <p:spPr>
          <a:xfrm>
            <a:off x="2547992" y="159307"/>
            <a:ext cx="9068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bg1"/>
                </a:solidFill>
              </a:rPr>
              <a:t>Principalele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servicii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oferite</a:t>
            </a:r>
            <a:r>
              <a:rPr lang="en-US" sz="3600" b="1" dirty="0">
                <a:solidFill>
                  <a:schemeClr val="bg1"/>
                </a:solidFill>
              </a:rPr>
              <a:t> de internet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5F9812D-40C9-4B92-8096-FA0F3CF2B479}"/>
              </a:ext>
            </a:extLst>
          </p:cNvPr>
          <p:cNvGrpSpPr/>
          <p:nvPr/>
        </p:nvGrpSpPr>
        <p:grpSpPr>
          <a:xfrm>
            <a:off x="-43346" y="753421"/>
            <a:ext cx="12086369" cy="5996106"/>
            <a:chOff x="651627" y="1832364"/>
            <a:chExt cx="10005858" cy="5439257"/>
          </a:xfrm>
        </p:grpSpPr>
        <p:pic>
          <p:nvPicPr>
            <p:cNvPr id="3074" name="Picture 2" descr="home_internet2_pic6">
              <a:extLst>
                <a:ext uri="{FF2B5EF4-FFF2-40B4-BE49-F238E27FC236}">
                  <a16:creationId xmlns:a16="http://schemas.microsoft.com/office/drawing/2014/main" id="{4C6D0BF1-EBA4-4242-8DED-C9B2BF22F7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7715" y="1994866"/>
              <a:ext cx="1033236" cy="1033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home_internet2_pic9">
              <a:extLst>
                <a:ext uri="{FF2B5EF4-FFF2-40B4-BE49-F238E27FC236}">
                  <a16:creationId xmlns:a16="http://schemas.microsoft.com/office/drawing/2014/main" id="{6430E110-93E8-46D6-A531-45AF1AB16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9721" y="1950434"/>
              <a:ext cx="1033236" cy="1033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home_internet2_pic7">
              <a:extLst>
                <a:ext uri="{FF2B5EF4-FFF2-40B4-BE49-F238E27FC236}">
                  <a16:creationId xmlns:a16="http://schemas.microsoft.com/office/drawing/2014/main" id="{DCD2AD92-2854-472C-887A-492185E7C1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4583" y="4591142"/>
              <a:ext cx="1033236" cy="1033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home_internet2_pic10">
              <a:extLst>
                <a:ext uri="{FF2B5EF4-FFF2-40B4-BE49-F238E27FC236}">
                  <a16:creationId xmlns:a16="http://schemas.microsoft.com/office/drawing/2014/main" id="{A645391C-4C0D-4AA1-9FFE-A2E3246E04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7715" y="4462228"/>
              <a:ext cx="1033236" cy="1033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home_internet2_pic6">
              <a:extLst>
                <a:ext uri="{FF2B5EF4-FFF2-40B4-BE49-F238E27FC236}">
                  <a16:creationId xmlns:a16="http://schemas.microsoft.com/office/drawing/2014/main" id="{E42C3374-74F4-4817-A3BF-FB600CF1D8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919" y="1832364"/>
              <a:ext cx="1033236" cy="1033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 descr="home_internet2_pic11">
              <a:extLst>
                <a:ext uri="{FF2B5EF4-FFF2-40B4-BE49-F238E27FC236}">
                  <a16:creationId xmlns:a16="http://schemas.microsoft.com/office/drawing/2014/main" id="{AD2EC77E-0EAE-4170-AE42-DE9A714F76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919" y="4512417"/>
              <a:ext cx="1033236" cy="1033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5120273-2802-4210-AFE9-7718715D0FE4}"/>
                </a:ext>
              </a:extLst>
            </p:cNvPr>
            <p:cNvSpPr txBox="1"/>
            <p:nvPr/>
          </p:nvSpPr>
          <p:spPr>
            <a:xfrm>
              <a:off x="810842" y="3137723"/>
              <a:ext cx="3506981" cy="1144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ts val="600"/>
                </a:spcBef>
              </a:pPr>
              <a:r>
                <a:rPr lang="ro-RO" sz="1600" b="1" dirty="0">
                  <a:solidFill>
                    <a:srgbClr val="9CDF4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HTTPS</a:t>
              </a:r>
              <a:endParaRPr lang="en-IN" sz="1600" b="1" dirty="0">
                <a:solidFill>
                  <a:srgbClr val="9CDF4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br>
                <a:rPr lang="en-IN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HTTP – </a:t>
              </a:r>
              <a:r>
                <a:rPr lang="en-US" sz="1200" dirty="0" err="1">
                  <a:solidFill>
                    <a:schemeClr val="bg1"/>
                  </a:solidFill>
                </a:rPr>
                <a:t>HyperText</a:t>
              </a:r>
              <a:r>
                <a:rPr lang="en-US" sz="1200" dirty="0">
                  <a:solidFill>
                    <a:schemeClr val="bg1"/>
                  </a:solidFill>
                </a:rPr>
                <a:t> Transfer Protocol </a:t>
              </a:r>
              <a:r>
                <a:rPr lang="en-US" sz="1200" dirty="0" err="1">
                  <a:solidFill>
                    <a:schemeClr val="bg1"/>
                  </a:solidFill>
                </a:rPr>
                <a:t>este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protocolul</a:t>
              </a:r>
              <a:r>
                <a:rPr lang="en-US" sz="1200" dirty="0">
                  <a:solidFill>
                    <a:schemeClr val="bg1"/>
                  </a:solidFill>
                </a:rPr>
                <a:t> care </a:t>
              </a:r>
              <a:r>
                <a:rPr lang="en-US" sz="1200" dirty="0" err="1">
                  <a:solidFill>
                    <a:schemeClr val="bg1"/>
                  </a:solidFill>
                </a:rPr>
                <a:t>permite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transmiterea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datelor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prin</a:t>
              </a:r>
              <a:r>
                <a:rPr lang="en-US" sz="1200" dirty="0">
                  <a:solidFill>
                    <a:schemeClr val="bg1"/>
                  </a:solidFill>
                </a:rPr>
                <a:t> internet. </a:t>
              </a:r>
              <a:r>
                <a:rPr lang="en-US" sz="1200" dirty="0" err="1">
                  <a:solidFill>
                    <a:schemeClr val="bg1"/>
                  </a:solidFill>
                </a:rPr>
                <a:t>Odată</a:t>
              </a:r>
              <a:r>
                <a:rPr lang="en-US" sz="1200" dirty="0">
                  <a:solidFill>
                    <a:schemeClr val="bg1"/>
                  </a:solidFill>
                </a:rPr>
                <a:t> cu </a:t>
              </a:r>
              <a:r>
                <a:rPr lang="en-US" sz="1200" dirty="0" err="1">
                  <a:solidFill>
                    <a:schemeClr val="bg1"/>
                  </a:solidFill>
                </a:rPr>
                <a:t>apariția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comerțului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și</a:t>
              </a:r>
              <a:r>
                <a:rPr lang="en-US" sz="1200" dirty="0">
                  <a:solidFill>
                    <a:schemeClr val="bg1"/>
                  </a:solidFill>
                </a:rPr>
                <a:t> a </a:t>
              </a:r>
              <a:r>
                <a:rPr lang="en-US" sz="1200" dirty="0" err="1">
                  <a:solidFill>
                    <a:schemeClr val="bg1"/>
                  </a:solidFill>
                </a:rPr>
                <a:t>plăților</a:t>
              </a:r>
              <a:r>
                <a:rPr lang="en-US" sz="1200" dirty="0">
                  <a:solidFill>
                    <a:schemeClr val="bg1"/>
                  </a:solidFill>
                </a:rPr>
                <a:t> online, a </a:t>
              </a:r>
              <a:r>
                <a:rPr lang="en-US" sz="1200" dirty="0" err="1">
                  <a:solidFill>
                    <a:schemeClr val="bg1"/>
                  </a:solidFill>
                </a:rPr>
                <a:t>fost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nevoie</a:t>
              </a:r>
              <a:r>
                <a:rPr lang="en-US" sz="1200" dirty="0">
                  <a:solidFill>
                    <a:schemeClr val="bg1"/>
                  </a:solidFill>
                </a:rPr>
                <a:t> de o </a:t>
              </a:r>
              <a:r>
                <a:rPr lang="en-US" sz="1200" dirty="0" err="1">
                  <a:solidFill>
                    <a:schemeClr val="bg1"/>
                  </a:solidFill>
                </a:rPr>
                <a:t>variantă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mai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sigură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pentru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transmiterea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acestor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informații</a:t>
              </a:r>
              <a:r>
                <a:rPr lang="en-US" sz="1200" dirty="0">
                  <a:solidFill>
                    <a:schemeClr val="bg1"/>
                  </a:solidFill>
                </a:rPr>
                <a:t>. </a:t>
              </a:r>
              <a:r>
                <a:rPr lang="en-US" sz="1200" dirty="0" err="1">
                  <a:solidFill>
                    <a:schemeClr val="bg1"/>
                  </a:solidFill>
                </a:rPr>
                <a:t>Astfel</a:t>
              </a:r>
              <a:r>
                <a:rPr lang="en-US" sz="1200" dirty="0">
                  <a:solidFill>
                    <a:schemeClr val="bg1"/>
                  </a:solidFill>
                </a:rPr>
                <a:t> a </a:t>
              </a:r>
              <a:r>
                <a:rPr lang="en-US" sz="1200" dirty="0" err="1">
                  <a:solidFill>
                    <a:schemeClr val="bg1"/>
                  </a:solidFill>
                </a:rPr>
                <a:t>luat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naștere</a:t>
              </a:r>
              <a:r>
                <a:rPr lang="en-US" sz="1200" dirty="0">
                  <a:solidFill>
                    <a:schemeClr val="bg1"/>
                  </a:solidFill>
                </a:rPr>
                <a:t> HTTPS.</a:t>
              </a:r>
              <a:endParaRPr lang="en-IN" sz="12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853E1CD-EC5A-47AD-A820-999272DC6EB7}"/>
                </a:ext>
              </a:extLst>
            </p:cNvPr>
            <p:cNvSpPr txBox="1"/>
            <p:nvPr/>
          </p:nvSpPr>
          <p:spPr>
            <a:xfrm>
              <a:off x="4637998" y="3149061"/>
              <a:ext cx="2186661" cy="1144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ts val="600"/>
                </a:spcBef>
              </a:pPr>
              <a:r>
                <a:rPr lang="ro-RO" sz="1600" b="1" dirty="0">
                  <a:solidFill>
                    <a:srgbClr val="9CDF4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FTP</a:t>
              </a:r>
              <a:endParaRPr lang="en-IN" sz="1600" b="1" dirty="0">
                <a:solidFill>
                  <a:srgbClr val="9CDF4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br>
                <a:rPr lang="en-IN" sz="1200" dirty="0">
                  <a:solidFill>
                    <a:schemeClr val="bg1"/>
                  </a:solidFill>
                </a:rPr>
              </a:br>
              <a:r>
                <a:rPr lang="en-IN" sz="1200" dirty="0" err="1">
                  <a:solidFill>
                    <a:schemeClr val="bg1"/>
                  </a:solidFill>
                </a:rPr>
                <a:t>Numit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și</a:t>
              </a:r>
              <a:r>
                <a:rPr lang="en-IN" sz="1200" dirty="0">
                  <a:solidFill>
                    <a:schemeClr val="bg1"/>
                  </a:solidFill>
                </a:rPr>
                <a:t> File Transfer Protocol, </a:t>
              </a:r>
              <a:r>
                <a:rPr lang="en-IN" sz="1200" dirty="0" err="1">
                  <a:solidFill>
                    <a:schemeClr val="bg1"/>
                  </a:solidFill>
                </a:rPr>
                <a:t>acesta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este</a:t>
              </a:r>
              <a:r>
                <a:rPr lang="en-IN" sz="1200" dirty="0">
                  <a:solidFill>
                    <a:schemeClr val="bg1"/>
                  </a:solidFill>
                </a:rPr>
                <a:t> un </a:t>
              </a:r>
              <a:r>
                <a:rPr lang="en-IN" sz="1200" dirty="0" err="1">
                  <a:solidFill>
                    <a:schemeClr val="bg1"/>
                  </a:solidFill>
                </a:rPr>
                <a:t>serviciu</a:t>
              </a:r>
              <a:r>
                <a:rPr lang="en-IN" sz="1200" dirty="0">
                  <a:solidFill>
                    <a:schemeClr val="bg1"/>
                  </a:solidFill>
                </a:rPr>
                <a:t> care </a:t>
              </a:r>
              <a:r>
                <a:rPr lang="en-IN" sz="1200" dirty="0" err="1">
                  <a:solidFill>
                    <a:schemeClr val="bg1"/>
                  </a:solidFill>
                </a:rPr>
                <a:t>asigură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transferul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fișierelor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între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calculatoare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prin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ajutorul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protocoalelor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și</a:t>
              </a:r>
              <a:r>
                <a:rPr lang="en-IN" sz="1200" dirty="0">
                  <a:solidFill>
                    <a:schemeClr val="bg1"/>
                  </a:solidFill>
                </a:rPr>
                <a:t> WWW.</a:t>
              </a:r>
              <a:endParaRPr lang="en-IN" sz="12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C48024F-8ED6-495B-83D2-860577F142B7}"/>
                </a:ext>
              </a:extLst>
            </p:cNvPr>
            <p:cNvSpPr txBox="1"/>
            <p:nvPr/>
          </p:nvSpPr>
          <p:spPr>
            <a:xfrm>
              <a:off x="4531665" y="5624377"/>
              <a:ext cx="2288004" cy="1647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ts val="600"/>
                </a:spcBef>
              </a:pPr>
              <a:r>
                <a:rPr lang="ro-RO" sz="1600" b="1" dirty="0">
                  <a:solidFill>
                    <a:srgbClr val="9CDF4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Chat</a:t>
              </a:r>
              <a:endParaRPr lang="en-IN" sz="1600" b="1" dirty="0">
                <a:solidFill>
                  <a:srgbClr val="9CDF4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br>
                <a:rPr lang="en-IN" sz="1200" dirty="0">
                  <a:solidFill>
                    <a:schemeClr val="bg1"/>
                  </a:solidFill>
                </a:rPr>
              </a:br>
              <a:r>
                <a:rPr lang="en-IN" sz="1200" dirty="0" err="1">
                  <a:solidFill>
                    <a:schemeClr val="bg1"/>
                  </a:solidFill>
                </a:rPr>
                <a:t>Odată</a:t>
              </a:r>
              <a:r>
                <a:rPr lang="en-IN" sz="1200" dirty="0">
                  <a:solidFill>
                    <a:schemeClr val="bg1"/>
                  </a:solidFill>
                </a:rPr>
                <a:t> cu </a:t>
              </a:r>
              <a:r>
                <a:rPr lang="en-IN" sz="1200" dirty="0" err="1">
                  <a:solidFill>
                    <a:schemeClr val="bg1"/>
                  </a:solidFill>
                </a:rPr>
                <a:t>apariția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chaturilor</a:t>
              </a:r>
              <a:r>
                <a:rPr lang="en-IN" sz="1200" dirty="0">
                  <a:solidFill>
                    <a:schemeClr val="bg1"/>
                  </a:solidFill>
                </a:rPr>
                <a:t> precum Yahoo Messenger </a:t>
              </a:r>
              <a:r>
                <a:rPr lang="en-IN" sz="1200" dirty="0" err="1">
                  <a:solidFill>
                    <a:schemeClr val="bg1"/>
                  </a:solidFill>
                </a:rPr>
                <a:t>și</a:t>
              </a:r>
              <a:r>
                <a:rPr lang="en-IN" sz="1200" dirty="0">
                  <a:solidFill>
                    <a:schemeClr val="bg1"/>
                  </a:solidFill>
                </a:rPr>
                <a:t> Facebook Messenger, </a:t>
              </a:r>
              <a:r>
                <a:rPr lang="en-IN" sz="1200" dirty="0" err="1">
                  <a:solidFill>
                    <a:schemeClr val="bg1"/>
                  </a:solidFill>
                </a:rPr>
                <a:t>distanțele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dintre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oameni</a:t>
              </a:r>
              <a:r>
                <a:rPr lang="en-IN" sz="1200" dirty="0">
                  <a:solidFill>
                    <a:schemeClr val="bg1"/>
                  </a:solidFill>
                </a:rPr>
                <a:t> s-au </a:t>
              </a:r>
              <a:r>
                <a:rPr lang="en-IN" sz="1200" dirty="0" err="1">
                  <a:solidFill>
                    <a:schemeClr val="bg1"/>
                  </a:solidFill>
                </a:rPr>
                <a:t>micșorat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și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mai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mult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și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discuțiile</a:t>
              </a:r>
              <a:r>
                <a:rPr lang="en-IN" sz="1200" dirty="0">
                  <a:solidFill>
                    <a:schemeClr val="bg1"/>
                  </a:solidFill>
                </a:rPr>
                <a:t> de tip text </a:t>
              </a:r>
              <a:r>
                <a:rPr lang="en-IN" sz="1200" dirty="0" err="1">
                  <a:solidFill>
                    <a:schemeClr val="bg1"/>
                  </a:solidFill>
                </a:rPr>
                <a:t>dintre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indivizi</a:t>
              </a:r>
              <a:r>
                <a:rPr lang="en-IN" sz="1200" dirty="0">
                  <a:solidFill>
                    <a:schemeClr val="bg1"/>
                  </a:solidFill>
                </a:rPr>
                <a:t> au </a:t>
              </a:r>
              <a:r>
                <a:rPr lang="en-IN" sz="1200" dirty="0" err="1">
                  <a:solidFill>
                    <a:schemeClr val="bg1"/>
                  </a:solidFill>
                </a:rPr>
                <a:t>ajuns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să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aibă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loc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în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timp</a:t>
              </a:r>
              <a:r>
                <a:rPr lang="en-IN" sz="1200" dirty="0">
                  <a:solidFill>
                    <a:schemeClr val="bg1"/>
                  </a:solidFill>
                </a:rPr>
                <a:t> real, </a:t>
              </a:r>
              <a:r>
                <a:rPr lang="en-IN" sz="1200" dirty="0" err="1">
                  <a:solidFill>
                    <a:schemeClr val="bg1"/>
                  </a:solidFill>
                </a:rPr>
                <a:t>indiferent</a:t>
              </a:r>
              <a:r>
                <a:rPr lang="en-IN" sz="1200" dirty="0">
                  <a:solidFill>
                    <a:schemeClr val="bg1"/>
                  </a:solidFill>
                </a:rPr>
                <a:t> de </a:t>
              </a:r>
              <a:r>
                <a:rPr lang="en-IN" sz="1200" dirty="0" err="1">
                  <a:solidFill>
                    <a:schemeClr val="bg1"/>
                  </a:solidFill>
                </a:rPr>
                <a:t>distanța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dintre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aceștia</a:t>
              </a:r>
              <a:r>
                <a:rPr lang="en-IN" sz="1200" dirty="0">
                  <a:solidFill>
                    <a:schemeClr val="bg1"/>
                  </a:solidFill>
                </a:rPr>
                <a:t>.</a:t>
              </a:r>
              <a:endParaRPr lang="en-IN" sz="12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E6101EE-4779-44FB-A3C9-559289435FF2}"/>
                </a:ext>
              </a:extLst>
            </p:cNvPr>
            <p:cNvSpPr txBox="1"/>
            <p:nvPr/>
          </p:nvSpPr>
          <p:spPr>
            <a:xfrm>
              <a:off x="651627" y="5675275"/>
              <a:ext cx="3880038" cy="1312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ts val="600"/>
                </a:spcBef>
              </a:pPr>
              <a:r>
                <a:rPr lang="ro-RO" sz="1600" b="1" dirty="0">
                  <a:solidFill>
                    <a:srgbClr val="9CDF4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E-mail</a:t>
              </a:r>
              <a:endParaRPr lang="en-IN" sz="1600" b="1" dirty="0">
                <a:solidFill>
                  <a:srgbClr val="9CDF4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br>
                <a:rPr lang="en-IN" sz="1200" dirty="0">
                  <a:solidFill>
                    <a:schemeClr val="bg1"/>
                  </a:solidFill>
                </a:rPr>
              </a:br>
              <a:r>
                <a:rPr lang="en-IN" sz="1200" dirty="0" err="1">
                  <a:solidFill>
                    <a:schemeClr val="bg1"/>
                  </a:solidFill>
                </a:rPr>
                <a:t>Înainte</a:t>
              </a:r>
              <a:r>
                <a:rPr lang="en-IN" sz="1200" dirty="0">
                  <a:solidFill>
                    <a:schemeClr val="bg1"/>
                  </a:solidFill>
                </a:rPr>
                <a:t> de </a:t>
              </a:r>
              <a:r>
                <a:rPr lang="en-IN" sz="1200" dirty="0" err="1">
                  <a:solidFill>
                    <a:schemeClr val="bg1"/>
                  </a:solidFill>
                </a:rPr>
                <a:t>apariția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chaturilor</a:t>
              </a:r>
              <a:r>
                <a:rPr lang="en-IN" sz="1200" dirty="0">
                  <a:solidFill>
                    <a:schemeClr val="bg1"/>
                  </a:solidFill>
                </a:rPr>
                <a:t>, e-</a:t>
              </a:r>
              <a:r>
                <a:rPr lang="en-IN" sz="1200" dirty="0" err="1">
                  <a:solidFill>
                    <a:schemeClr val="bg1"/>
                  </a:solidFill>
                </a:rPr>
                <a:t>mailul</a:t>
              </a:r>
              <a:r>
                <a:rPr lang="en-IN" sz="1200" dirty="0">
                  <a:solidFill>
                    <a:schemeClr val="bg1"/>
                  </a:solidFill>
                </a:rPr>
                <a:t> era </a:t>
              </a:r>
              <a:r>
                <a:rPr lang="en-IN" sz="1200" dirty="0" err="1">
                  <a:solidFill>
                    <a:schemeClr val="bg1"/>
                  </a:solidFill>
                </a:rPr>
                <a:t>principala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metodă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prin</a:t>
              </a:r>
              <a:r>
                <a:rPr lang="en-IN" sz="1200" dirty="0">
                  <a:solidFill>
                    <a:schemeClr val="bg1"/>
                  </a:solidFill>
                </a:rPr>
                <a:t> care </a:t>
              </a:r>
              <a:r>
                <a:rPr lang="en-IN" sz="1200" dirty="0" err="1">
                  <a:solidFill>
                    <a:schemeClr val="bg1"/>
                  </a:solidFill>
                </a:rPr>
                <a:t>puteai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trimite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mesaje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prietenilor</a:t>
              </a:r>
              <a:r>
                <a:rPr lang="en-IN" sz="1200" dirty="0">
                  <a:solidFill>
                    <a:schemeClr val="bg1"/>
                  </a:solidFill>
                </a:rPr>
                <a:t> cu </a:t>
              </a:r>
              <a:r>
                <a:rPr lang="en-IN" sz="1200" dirty="0" err="1">
                  <a:solidFill>
                    <a:schemeClr val="bg1"/>
                  </a:solidFill>
                </a:rPr>
                <a:t>ajutorul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internetului</a:t>
              </a:r>
              <a:r>
                <a:rPr lang="en-IN" sz="1200" dirty="0">
                  <a:solidFill>
                    <a:schemeClr val="bg1"/>
                  </a:solidFill>
                </a:rPr>
                <a:t>. </a:t>
              </a:r>
              <a:r>
                <a:rPr lang="en-IN" sz="1200" dirty="0" err="1">
                  <a:solidFill>
                    <a:schemeClr val="bg1"/>
                  </a:solidFill>
                </a:rPr>
                <a:t>Primul</a:t>
              </a:r>
              <a:r>
                <a:rPr lang="en-IN" sz="1200" dirty="0">
                  <a:solidFill>
                    <a:schemeClr val="bg1"/>
                  </a:solidFill>
                </a:rPr>
                <a:t> e-mail a </a:t>
              </a:r>
              <a:r>
                <a:rPr lang="en-IN" sz="1200" dirty="0" err="1">
                  <a:solidFill>
                    <a:schemeClr val="bg1"/>
                  </a:solidFill>
                </a:rPr>
                <a:t>fost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trimis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în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anul</a:t>
              </a:r>
              <a:r>
                <a:rPr lang="en-IN" sz="1200" dirty="0">
                  <a:solidFill>
                    <a:schemeClr val="bg1"/>
                  </a:solidFill>
                </a:rPr>
                <a:t> 1971 de </a:t>
              </a:r>
              <a:r>
                <a:rPr lang="en-IN" sz="1200" dirty="0" err="1">
                  <a:solidFill>
                    <a:schemeClr val="bg1"/>
                  </a:solidFill>
                </a:rPr>
                <a:t>către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programatorul</a:t>
              </a:r>
              <a:r>
                <a:rPr lang="en-IN" sz="1200" dirty="0">
                  <a:solidFill>
                    <a:schemeClr val="bg1"/>
                  </a:solidFill>
                </a:rPr>
                <a:t> Ray Tomlinson. </a:t>
              </a:r>
              <a:r>
                <a:rPr lang="en-IN" sz="1200" dirty="0" err="1">
                  <a:solidFill>
                    <a:schemeClr val="bg1"/>
                  </a:solidFill>
                </a:rPr>
                <a:t>Patru</a:t>
              </a:r>
              <a:r>
                <a:rPr lang="en-IN" sz="1200" dirty="0">
                  <a:solidFill>
                    <a:schemeClr val="bg1"/>
                  </a:solidFill>
                </a:rPr>
                <a:t> ani </a:t>
              </a:r>
              <a:r>
                <a:rPr lang="en-IN" sz="1200" dirty="0" err="1">
                  <a:solidFill>
                    <a:schemeClr val="bg1"/>
                  </a:solidFill>
                </a:rPr>
                <a:t>mai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târziu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apare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și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primul</a:t>
              </a:r>
              <a:r>
                <a:rPr lang="en-IN" sz="1200" dirty="0">
                  <a:solidFill>
                    <a:schemeClr val="bg1"/>
                  </a:solidFill>
                </a:rPr>
                <a:t> client de email </a:t>
              </a:r>
              <a:r>
                <a:rPr lang="en-IN" sz="1200" dirty="0" err="1">
                  <a:solidFill>
                    <a:schemeClr val="bg1"/>
                  </a:solidFill>
                </a:rPr>
                <a:t>urmat</a:t>
              </a:r>
              <a:r>
                <a:rPr lang="en-IN" sz="1200" dirty="0">
                  <a:solidFill>
                    <a:schemeClr val="bg1"/>
                  </a:solidFill>
                </a:rPr>
                <a:t> la </a:t>
              </a:r>
              <a:r>
                <a:rPr lang="en-IN" sz="1200" dirty="0" err="1">
                  <a:solidFill>
                    <a:schemeClr val="bg1"/>
                  </a:solidFill>
                </a:rPr>
                <a:t>alți</a:t>
              </a:r>
              <a:r>
                <a:rPr lang="en-IN" sz="1200" dirty="0">
                  <a:solidFill>
                    <a:schemeClr val="bg1"/>
                  </a:solidFill>
                </a:rPr>
                <a:t> 3 ani </a:t>
              </a:r>
              <a:r>
                <a:rPr lang="en-IN" sz="1200" dirty="0" err="1">
                  <a:solidFill>
                    <a:schemeClr val="bg1"/>
                  </a:solidFill>
                </a:rPr>
                <a:t>distanță</a:t>
              </a:r>
              <a:r>
                <a:rPr lang="en-IN" sz="1200" dirty="0">
                  <a:solidFill>
                    <a:schemeClr val="bg1"/>
                  </a:solidFill>
                </a:rPr>
                <a:t> de </a:t>
              </a:r>
              <a:r>
                <a:rPr lang="en-IN" sz="1200" dirty="0" err="1">
                  <a:solidFill>
                    <a:schemeClr val="bg1"/>
                  </a:solidFill>
                </a:rPr>
                <a:t>primul</a:t>
              </a:r>
              <a:r>
                <a:rPr lang="en-IN" sz="1200" dirty="0">
                  <a:solidFill>
                    <a:schemeClr val="bg1"/>
                  </a:solidFill>
                </a:rPr>
                <a:t> mail de tip spam.</a:t>
              </a:r>
              <a:endParaRPr lang="en-IN" sz="12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9AC88FE-9D9D-4433-9B65-C60D0940D301}"/>
                </a:ext>
              </a:extLst>
            </p:cNvPr>
            <p:cNvSpPr txBox="1"/>
            <p:nvPr/>
          </p:nvSpPr>
          <p:spPr>
            <a:xfrm>
              <a:off x="7144834" y="3137723"/>
              <a:ext cx="3324112" cy="1312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ts val="600"/>
                </a:spcBef>
              </a:pPr>
              <a:r>
                <a:rPr lang="ro-RO" sz="1600" b="1" dirty="0">
                  <a:solidFill>
                    <a:srgbClr val="9CDF4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Internet Banking</a:t>
              </a:r>
              <a:endParaRPr lang="en-IN" sz="1600" b="1" dirty="0">
                <a:solidFill>
                  <a:srgbClr val="9CDF4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br>
                <a:rPr lang="en-IN" sz="1200" dirty="0">
                  <a:solidFill>
                    <a:schemeClr val="bg1"/>
                  </a:solidFill>
                </a:rPr>
              </a:br>
              <a:r>
                <a:rPr lang="en-IN" sz="1200" dirty="0" err="1">
                  <a:solidFill>
                    <a:schemeClr val="bg1"/>
                  </a:solidFill>
                </a:rPr>
                <a:t>Primele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operațiuni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bancare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făcute</a:t>
              </a:r>
              <a:r>
                <a:rPr lang="en-IN" sz="1200" dirty="0">
                  <a:solidFill>
                    <a:schemeClr val="bg1"/>
                  </a:solidFill>
                </a:rPr>
                <a:t> cu </a:t>
              </a:r>
              <a:r>
                <a:rPr lang="en-IN" sz="1200" dirty="0" err="1">
                  <a:solidFill>
                    <a:schemeClr val="bg1"/>
                  </a:solidFill>
                </a:rPr>
                <a:t>ajutorul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internetului</a:t>
              </a:r>
              <a:r>
                <a:rPr lang="en-IN" sz="1200" dirty="0">
                  <a:solidFill>
                    <a:schemeClr val="bg1"/>
                  </a:solidFill>
                </a:rPr>
                <a:t> au </a:t>
              </a:r>
              <a:r>
                <a:rPr lang="en-IN" sz="1200" dirty="0" err="1">
                  <a:solidFill>
                    <a:schemeClr val="bg1"/>
                  </a:solidFill>
                </a:rPr>
                <a:t>avut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loc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în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anii</a:t>
              </a:r>
              <a:r>
                <a:rPr lang="en-IN" sz="1200" dirty="0">
                  <a:solidFill>
                    <a:schemeClr val="bg1"/>
                  </a:solidFill>
                </a:rPr>
                <a:t> 1990 </a:t>
              </a:r>
              <a:r>
                <a:rPr lang="en-IN" sz="1200" dirty="0" err="1">
                  <a:solidFill>
                    <a:schemeClr val="bg1"/>
                  </a:solidFill>
                </a:rPr>
                <a:t>și</a:t>
              </a:r>
              <a:r>
                <a:rPr lang="en-IN" sz="1200" dirty="0">
                  <a:solidFill>
                    <a:schemeClr val="bg1"/>
                  </a:solidFill>
                </a:rPr>
                <a:t> a </a:t>
              </a:r>
              <a:r>
                <a:rPr lang="en-IN" sz="1200" dirty="0" err="1">
                  <a:solidFill>
                    <a:schemeClr val="bg1"/>
                  </a:solidFill>
                </a:rPr>
                <a:t>revoluționat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lumea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comerțului</a:t>
              </a:r>
              <a:r>
                <a:rPr lang="en-IN" sz="1200" dirty="0">
                  <a:solidFill>
                    <a:schemeClr val="bg1"/>
                  </a:solidFill>
                </a:rPr>
                <a:t> online. </a:t>
              </a:r>
              <a:r>
                <a:rPr lang="en-IN" sz="1200" dirty="0" err="1">
                  <a:solidFill>
                    <a:schemeClr val="bg1"/>
                  </a:solidFill>
                </a:rPr>
                <a:t>Acele</a:t>
              </a:r>
              <a:r>
                <a:rPr lang="en-IN" sz="1200" dirty="0">
                  <a:solidFill>
                    <a:schemeClr val="bg1"/>
                  </a:solidFill>
                </a:rPr>
                <a:t> a </a:t>
              </a:r>
              <a:r>
                <a:rPr lang="en-IN" sz="1200" dirty="0" err="1">
                  <a:solidFill>
                    <a:schemeClr val="bg1"/>
                  </a:solidFill>
                </a:rPr>
                <a:t>fost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momentul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în</a:t>
              </a:r>
              <a:r>
                <a:rPr lang="en-IN" sz="1200" dirty="0">
                  <a:solidFill>
                    <a:schemeClr val="bg1"/>
                  </a:solidFill>
                </a:rPr>
                <a:t> care nu </a:t>
              </a:r>
              <a:r>
                <a:rPr lang="en-IN" sz="1200" dirty="0" err="1">
                  <a:solidFill>
                    <a:schemeClr val="bg1"/>
                  </a:solidFill>
                </a:rPr>
                <a:t>doar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că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vedeai</a:t>
              </a:r>
              <a:r>
                <a:rPr lang="en-IN" sz="1200" dirty="0">
                  <a:solidFill>
                    <a:schemeClr val="bg1"/>
                  </a:solidFill>
                </a:rPr>
                <a:t> un </a:t>
              </a:r>
              <a:r>
                <a:rPr lang="en-IN" sz="1200" dirty="0" err="1">
                  <a:solidFill>
                    <a:schemeClr val="bg1"/>
                  </a:solidFill>
                </a:rPr>
                <a:t>produs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înainte</a:t>
              </a:r>
              <a:r>
                <a:rPr lang="en-IN" sz="1200" dirty="0">
                  <a:solidFill>
                    <a:schemeClr val="bg1"/>
                  </a:solidFill>
                </a:rPr>
                <a:t> de a-l </a:t>
              </a:r>
              <a:r>
                <a:rPr lang="en-IN" sz="1200" dirty="0" err="1">
                  <a:solidFill>
                    <a:schemeClr val="bg1"/>
                  </a:solidFill>
                </a:rPr>
                <a:t>comanda</a:t>
              </a:r>
              <a:r>
                <a:rPr lang="en-IN" sz="1200" dirty="0">
                  <a:solidFill>
                    <a:schemeClr val="bg1"/>
                  </a:solidFill>
                </a:rPr>
                <a:t>, </a:t>
              </a:r>
              <a:r>
                <a:rPr lang="en-IN" sz="1200" dirty="0" err="1">
                  <a:solidFill>
                    <a:schemeClr val="bg1"/>
                  </a:solidFill>
                </a:rPr>
                <a:t>dar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îl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puteai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plăti</a:t>
              </a:r>
              <a:r>
                <a:rPr lang="en-IN" sz="1200" dirty="0">
                  <a:solidFill>
                    <a:schemeClr val="bg1"/>
                  </a:solidFill>
                </a:rPr>
                <a:t> direct </a:t>
              </a:r>
              <a:r>
                <a:rPr lang="en-IN" sz="1200" dirty="0" err="1">
                  <a:solidFill>
                    <a:schemeClr val="bg1"/>
                  </a:solidFill>
                </a:rPr>
                <a:t>și</a:t>
              </a:r>
              <a:r>
                <a:rPr lang="en-IN" sz="1200" dirty="0">
                  <a:solidFill>
                    <a:schemeClr val="bg1"/>
                  </a:solidFill>
                </a:rPr>
                <a:t> tot </a:t>
              </a:r>
              <a:r>
                <a:rPr lang="en-IN" sz="1200" dirty="0" err="1">
                  <a:solidFill>
                    <a:schemeClr val="bg1"/>
                  </a:solidFill>
                </a:rPr>
                <a:t>ce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mai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trebuia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să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faci</a:t>
              </a:r>
              <a:r>
                <a:rPr lang="en-IN" sz="1200" dirty="0">
                  <a:solidFill>
                    <a:schemeClr val="bg1"/>
                  </a:solidFill>
                </a:rPr>
                <a:t> era </a:t>
              </a:r>
              <a:r>
                <a:rPr lang="en-IN" sz="1200" dirty="0" err="1">
                  <a:solidFill>
                    <a:schemeClr val="bg1"/>
                  </a:solidFill>
                </a:rPr>
                <a:t>să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aștepți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să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apară</a:t>
              </a:r>
              <a:r>
                <a:rPr lang="en-IN" sz="1200" dirty="0">
                  <a:solidFill>
                    <a:schemeClr val="bg1"/>
                  </a:solidFill>
                </a:rPr>
                <a:t> la </a:t>
              </a:r>
              <a:r>
                <a:rPr lang="en-IN" sz="1200" dirty="0" err="1">
                  <a:solidFill>
                    <a:schemeClr val="bg1"/>
                  </a:solidFill>
                </a:rPr>
                <a:t>ușă</a:t>
              </a:r>
              <a:r>
                <a:rPr lang="en-IN" sz="1200" dirty="0">
                  <a:solidFill>
                    <a:schemeClr val="bg1"/>
                  </a:solidFill>
                </a:rPr>
                <a:t>.</a:t>
              </a:r>
              <a:endParaRPr lang="en-IN" sz="12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4A64E03-ED5E-45D5-A65A-DA1348C6D1B0}"/>
                </a:ext>
              </a:extLst>
            </p:cNvPr>
            <p:cNvSpPr txBox="1"/>
            <p:nvPr/>
          </p:nvSpPr>
          <p:spPr>
            <a:xfrm>
              <a:off x="6730736" y="5624378"/>
              <a:ext cx="3926749" cy="1312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ts val="600"/>
                </a:spcBef>
              </a:pPr>
              <a:r>
                <a:rPr lang="ro-RO" sz="1600" b="1" dirty="0">
                  <a:solidFill>
                    <a:srgbClr val="9CDF4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Baze de date</a:t>
              </a:r>
              <a:endParaRPr lang="en-IN" sz="1600" b="1" dirty="0">
                <a:solidFill>
                  <a:srgbClr val="9CDF4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br>
                <a:rPr lang="en-IN" sz="1200" dirty="0">
                  <a:solidFill>
                    <a:schemeClr val="bg1"/>
                  </a:solidFill>
                </a:rPr>
              </a:br>
              <a:r>
                <a:rPr lang="en-IN" sz="1200" dirty="0" err="1">
                  <a:solidFill>
                    <a:schemeClr val="bg1"/>
                  </a:solidFill>
                </a:rPr>
                <a:t>Bazele</a:t>
              </a:r>
              <a:r>
                <a:rPr lang="en-IN" sz="1200" dirty="0">
                  <a:solidFill>
                    <a:schemeClr val="bg1"/>
                  </a:solidFill>
                </a:rPr>
                <a:t> de date </a:t>
              </a:r>
              <a:r>
                <a:rPr lang="en-IN" sz="1200" dirty="0" err="1">
                  <a:solidFill>
                    <a:schemeClr val="bg1"/>
                  </a:solidFill>
                </a:rPr>
                <a:t>stau</a:t>
              </a:r>
              <a:r>
                <a:rPr lang="en-IN" sz="1200" dirty="0">
                  <a:solidFill>
                    <a:schemeClr val="bg1"/>
                  </a:solidFill>
                </a:rPr>
                <a:t> in </a:t>
              </a:r>
              <a:r>
                <a:rPr lang="en-IN" sz="1200" dirty="0" err="1">
                  <a:solidFill>
                    <a:schemeClr val="bg1"/>
                  </a:solidFill>
                </a:rPr>
                <a:t>spatele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celor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mai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profitabile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afaceri</a:t>
              </a:r>
              <a:r>
                <a:rPr lang="en-IN" sz="1200" dirty="0">
                  <a:solidFill>
                    <a:schemeClr val="bg1"/>
                  </a:solidFill>
                </a:rPr>
                <a:t> de pe internet. </a:t>
              </a:r>
              <a:r>
                <a:rPr lang="en-IN" sz="1200" dirty="0" err="1">
                  <a:solidFill>
                    <a:schemeClr val="bg1"/>
                  </a:solidFill>
                </a:rPr>
                <a:t>Chiar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și</a:t>
              </a:r>
              <a:r>
                <a:rPr lang="en-IN" sz="1200" dirty="0">
                  <a:solidFill>
                    <a:schemeClr val="bg1"/>
                  </a:solidFill>
                </a:rPr>
                <a:t> calculatorescu.ro </a:t>
              </a:r>
              <a:r>
                <a:rPr lang="en-IN" sz="1200" dirty="0" err="1">
                  <a:solidFill>
                    <a:schemeClr val="bg1"/>
                  </a:solidFill>
                </a:rPr>
                <a:t>folosește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mai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multe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baze</a:t>
              </a:r>
              <a:r>
                <a:rPr lang="en-IN" sz="1200" dirty="0">
                  <a:solidFill>
                    <a:schemeClr val="bg1"/>
                  </a:solidFill>
                </a:rPr>
                <a:t> de date </a:t>
              </a:r>
              <a:r>
                <a:rPr lang="en-IN" sz="1200" dirty="0" err="1">
                  <a:solidFill>
                    <a:schemeClr val="bg1"/>
                  </a:solidFill>
                </a:rPr>
                <a:t>pentru</a:t>
              </a:r>
              <a:r>
                <a:rPr lang="en-IN" sz="1200" dirty="0">
                  <a:solidFill>
                    <a:schemeClr val="bg1"/>
                  </a:solidFill>
                </a:rPr>
                <a:t> a </a:t>
              </a:r>
              <a:r>
                <a:rPr lang="en-IN" sz="1200" dirty="0" err="1">
                  <a:solidFill>
                    <a:schemeClr val="bg1"/>
                  </a:solidFill>
                </a:rPr>
                <a:t>stoca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articolele</a:t>
              </a:r>
              <a:r>
                <a:rPr lang="en-IN" sz="1200" dirty="0">
                  <a:solidFill>
                    <a:schemeClr val="bg1"/>
                  </a:solidFill>
                </a:rPr>
                <a:t> pe care le public, </a:t>
              </a:r>
              <a:r>
                <a:rPr lang="en-IN" sz="1200" dirty="0" err="1">
                  <a:solidFill>
                    <a:schemeClr val="bg1"/>
                  </a:solidFill>
                </a:rPr>
                <a:t>dar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și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comentariile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primite</a:t>
              </a:r>
              <a:r>
                <a:rPr lang="en-IN" sz="1200" dirty="0">
                  <a:solidFill>
                    <a:schemeClr val="bg1"/>
                  </a:solidFill>
                </a:rPr>
                <a:t> de la </a:t>
              </a:r>
              <a:r>
                <a:rPr lang="en-IN" sz="1200" dirty="0" err="1">
                  <a:solidFill>
                    <a:schemeClr val="bg1"/>
                  </a:solidFill>
                </a:rPr>
                <a:t>voi</a:t>
              </a:r>
              <a:r>
                <a:rPr lang="en-IN" sz="1200" dirty="0">
                  <a:solidFill>
                    <a:schemeClr val="bg1"/>
                  </a:solidFill>
                </a:rPr>
                <a:t>. </a:t>
              </a:r>
              <a:r>
                <a:rPr lang="en-IN" sz="1200" dirty="0" err="1">
                  <a:solidFill>
                    <a:schemeClr val="bg1"/>
                  </a:solidFill>
                </a:rPr>
                <a:t>Practic</a:t>
              </a:r>
              <a:r>
                <a:rPr lang="en-IN" sz="1200" dirty="0">
                  <a:solidFill>
                    <a:schemeClr val="bg1"/>
                  </a:solidFill>
                </a:rPr>
                <a:t>, </a:t>
              </a:r>
              <a:r>
                <a:rPr lang="en-IN" sz="1200" dirty="0" err="1">
                  <a:solidFill>
                    <a:schemeClr val="bg1"/>
                  </a:solidFill>
                </a:rPr>
                <a:t>internetul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este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construit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în</a:t>
              </a:r>
              <a:r>
                <a:rPr lang="en-IN" sz="1200" dirty="0">
                  <a:solidFill>
                    <a:schemeClr val="bg1"/>
                  </a:solidFill>
                </a:rPr>
                <a:t> mare </a:t>
              </a:r>
              <a:r>
                <a:rPr lang="en-IN" sz="1200" dirty="0" err="1">
                  <a:solidFill>
                    <a:schemeClr val="bg1"/>
                  </a:solidFill>
                </a:rPr>
                <a:t>parte</a:t>
              </a:r>
              <a:r>
                <a:rPr lang="en-IN" sz="1200" dirty="0">
                  <a:solidFill>
                    <a:schemeClr val="bg1"/>
                  </a:solidFill>
                </a:rPr>
                <a:t> din </a:t>
              </a:r>
              <a:r>
                <a:rPr lang="en-IN" sz="1200" dirty="0" err="1">
                  <a:solidFill>
                    <a:schemeClr val="bg1"/>
                  </a:solidFill>
                </a:rPr>
                <a:t>baze</a:t>
              </a:r>
              <a:r>
                <a:rPr lang="en-IN" sz="1200" dirty="0">
                  <a:solidFill>
                    <a:schemeClr val="bg1"/>
                  </a:solidFill>
                </a:rPr>
                <a:t> de date care se </a:t>
              </a:r>
              <a:r>
                <a:rPr lang="en-IN" sz="1200" dirty="0" err="1">
                  <a:solidFill>
                    <a:schemeClr val="bg1"/>
                  </a:solidFill>
                </a:rPr>
                <a:t>află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în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continuă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comunicare</a:t>
              </a:r>
              <a:r>
                <a:rPr lang="en-IN" sz="1200" dirty="0">
                  <a:solidFill>
                    <a:schemeClr val="bg1"/>
                  </a:solidFill>
                </a:rPr>
                <a:t> cu </a:t>
              </a:r>
              <a:r>
                <a:rPr lang="en-IN" sz="1200" dirty="0" err="1">
                  <a:solidFill>
                    <a:schemeClr val="bg1"/>
                  </a:solidFill>
                </a:rPr>
                <a:t>interfața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grafică</a:t>
              </a:r>
              <a:r>
                <a:rPr lang="en-IN" sz="1200" dirty="0">
                  <a:solidFill>
                    <a:schemeClr val="bg1"/>
                  </a:solidFill>
                </a:rPr>
                <a:t> a site-</a:t>
              </a:r>
              <a:r>
                <a:rPr lang="en-IN" sz="1200" dirty="0" err="1">
                  <a:solidFill>
                    <a:schemeClr val="bg1"/>
                  </a:solidFill>
                </a:rPr>
                <a:t>urilor</a:t>
              </a:r>
              <a:r>
                <a:rPr lang="en-IN" sz="1200" dirty="0">
                  <a:solidFill>
                    <a:schemeClr val="bg1"/>
                  </a:solidFill>
                </a:rPr>
                <a:t>.</a:t>
              </a:r>
              <a:endParaRPr lang="en-IN" sz="12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5523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CC95AA9-CDCC-C28D-B519-ADE4A4560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6841" y="596134"/>
            <a:ext cx="5507421" cy="5647011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3000" b="1" dirty="0">
                <a:solidFill>
                  <a:schemeClr val="bg1"/>
                </a:solidFill>
              </a:rPr>
              <a:t>Care sunt </a:t>
            </a:r>
            <a:r>
              <a:rPr lang="en-US" sz="3000" b="1" dirty="0" err="1">
                <a:solidFill>
                  <a:schemeClr val="bg1"/>
                </a:solidFill>
              </a:rPr>
              <a:t>principalele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 err="1">
                <a:solidFill>
                  <a:schemeClr val="bg1"/>
                </a:solidFill>
              </a:rPr>
              <a:t>servicii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 err="1">
                <a:solidFill>
                  <a:schemeClr val="bg1"/>
                </a:solidFill>
              </a:rPr>
              <a:t>oferite</a:t>
            </a:r>
            <a:r>
              <a:rPr lang="en-US" sz="3000" b="1" dirty="0">
                <a:solidFill>
                  <a:schemeClr val="bg1"/>
                </a:solidFill>
              </a:rPr>
              <a:t> de internet?</a:t>
            </a:r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en-US" dirty="0">
                <a:solidFill>
                  <a:schemeClr val="bg1"/>
                </a:solidFill>
              </a:rPr>
              <a:t>WWW, </a:t>
            </a:r>
            <a:r>
              <a:rPr lang="en-US" dirty="0" err="1">
                <a:solidFill>
                  <a:schemeClr val="bg1"/>
                </a:solidFill>
              </a:rPr>
              <a:t>poșta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electronică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numită</a:t>
            </a:r>
            <a:r>
              <a:rPr lang="en-US" dirty="0">
                <a:solidFill>
                  <a:schemeClr val="bg1"/>
                </a:solidFill>
              </a:rPr>
              <a:t> e-mail, </a:t>
            </a:r>
            <a:r>
              <a:rPr lang="en-US" dirty="0" err="1">
                <a:solidFill>
                  <a:schemeClr val="bg1"/>
                </a:solidFill>
              </a:rPr>
              <a:t>aplicațiile</a:t>
            </a:r>
            <a:r>
              <a:rPr lang="en-US" dirty="0">
                <a:solidFill>
                  <a:schemeClr val="bg1"/>
                </a:solidFill>
              </a:rPr>
              <a:t> de chat, </a:t>
            </a:r>
            <a:r>
              <a:rPr lang="en-US" dirty="0" err="1">
                <a:solidFill>
                  <a:schemeClr val="bg1"/>
                </a:solidFill>
              </a:rPr>
              <a:t>forumurile</a:t>
            </a:r>
            <a:r>
              <a:rPr lang="en-US" dirty="0">
                <a:solidFill>
                  <a:schemeClr val="bg1"/>
                </a:solidFill>
              </a:rPr>
              <a:t>, HTTP/HTTPS, FTP transfer, </a:t>
            </a:r>
            <a:r>
              <a:rPr lang="en-US" dirty="0" err="1">
                <a:solidFill>
                  <a:schemeClr val="bg1"/>
                </a:solidFill>
              </a:rPr>
              <a:t>comerț</a:t>
            </a:r>
            <a:r>
              <a:rPr lang="en-US" dirty="0">
                <a:solidFill>
                  <a:schemeClr val="bg1"/>
                </a:solidFill>
              </a:rPr>
              <a:t> electronic, </a:t>
            </a:r>
            <a:r>
              <a:rPr lang="en-US" dirty="0" err="1">
                <a:solidFill>
                  <a:schemeClr val="bg1"/>
                </a:solidFill>
              </a:rPr>
              <a:t>baze</a:t>
            </a:r>
            <a:r>
              <a:rPr lang="en-US" dirty="0">
                <a:solidFill>
                  <a:schemeClr val="bg1"/>
                </a:solidFill>
              </a:rPr>
              <a:t> de date, banking, VoIP (voice over the internet), e learning </a:t>
            </a:r>
            <a:r>
              <a:rPr lang="en-US" dirty="0" err="1">
                <a:solidFill>
                  <a:schemeClr val="bg1"/>
                </a:solidFill>
              </a:rPr>
              <a:t>și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posibilitatea</a:t>
            </a:r>
            <a:r>
              <a:rPr lang="en-US" dirty="0">
                <a:solidFill>
                  <a:schemeClr val="bg1"/>
                </a:solidFill>
              </a:rPr>
              <a:t> de a </a:t>
            </a:r>
            <a:r>
              <a:rPr lang="en-US" dirty="0" err="1">
                <a:solidFill>
                  <a:schemeClr val="bg1"/>
                </a:solidFill>
              </a:rPr>
              <a:t>participa</a:t>
            </a:r>
            <a:r>
              <a:rPr lang="en-US" dirty="0">
                <a:solidFill>
                  <a:schemeClr val="bg1"/>
                </a:solidFill>
              </a:rPr>
              <a:t> la </a:t>
            </a:r>
            <a:r>
              <a:rPr lang="en-US" dirty="0" err="1">
                <a:solidFill>
                  <a:schemeClr val="bg1"/>
                </a:solidFill>
              </a:rPr>
              <a:t>conferințe</a:t>
            </a:r>
            <a:r>
              <a:rPr lang="en-US" dirty="0">
                <a:solidFill>
                  <a:schemeClr val="bg1"/>
                </a:solidFill>
              </a:rPr>
              <a:t> de la </a:t>
            </a:r>
            <a:r>
              <a:rPr lang="en-US" dirty="0" err="1">
                <a:solidFill>
                  <a:schemeClr val="bg1"/>
                </a:solidFill>
              </a:rPr>
              <a:t>distanță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Acestea</a:t>
            </a:r>
            <a:r>
              <a:rPr lang="en-US" dirty="0">
                <a:solidFill>
                  <a:schemeClr val="bg1"/>
                </a:solidFill>
              </a:rPr>
              <a:t> sunt </a:t>
            </a:r>
            <a:r>
              <a:rPr lang="en-US" dirty="0" err="1">
                <a:solidFill>
                  <a:schemeClr val="bg1"/>
                </a:solidFill>
              </a:rPr>
              <a:t>doar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câteva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dintre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serviciile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oferite</a:t>
            </a:r>
            <a:r>
              <a:rPr lang="en-US" dirty="0">
                <a:solidFill>
                  <a:schemeClr val="bg1"/>
                </a:solidFill>
              </a:rPr>
              <a:t> de internet, </a:t>
            </a:r>
            <a:r>
              <a:rPr lang="en-US" dirty="0" err="1">
                <a:solidFill>
                  <a:schemeClr val="bg1"/>
                </a:solidFill>
              </a:rPr>
              <a:t>iar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în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articol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vorbim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despre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acestea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și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multe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altele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ro-RO" dirty="0">
              <a:solidFill>
                <a:schemeClr val="bg1"/>
              </a:solidFill>
            </a:endParaRPr>
          </a:p>
          <a:p>
            <a:pPr algn="l"/>
            <a:endParaRPr lang="ro-RO" dirty="0">
              <a:solidFill>
                <a:schemeClr val="bg1"/>
              </a:solidFill>
            </a:endParaRPr>
          </a:p>
          <a:p>
            <a:pPr algn="l"/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en-US" sz="3000" b="1" dirty="0" err="1">
                <a:solidFill>
                  <a:schemeClr val="bg1"/>
                </a:solidFill>
              </a:rPr>
              <a:t>Serviciile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 err="1">
                <a:solidFill>
                  <a:schemeClr val="bg1"/>
                </a:solidFill>
              </a:rPr>
              <a:t>oferite</a:t>
            </a:r>
            <a:r>
              <a:rPr lang="en-US" sz="3000" b="1" dirty="0">
                <a:solidFill>
                  <a:schemeClr val="bg1"/>
                </a:solidFill>
              </a:rPr>
              <a:t> de internet sunt </a:t>
            </a:r>
            <a:r>
              <a:rPr lang="en-US" sz="3000" b="1" dirty="0" err="1">
                <a:solidFill>
                  <a:schemeClr val="bg1"/>
                </a:solidFill>
              </a:rPr>
              <a:t>gratuite</a:t>
            </a:r>
            <a:r>
              <a:rPr lang="en-US" sz="3000" b="1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en-US" dirty="0" err="1">
                <a:solidFill>
                  <a:schemeClr val="bg1"/>
                </a:solidFill>
              </a:rPr>
              <a:t>Multe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dintre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serviciile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oferite</a:t>
            </a:r>
            <a:r>
              <a:rPr lang="en-US" dirty="0">
                <a:solidFill>
                  <a:schemeClr val="bg1"/>
                </a:solidFill>
              </a:rPr>
              <a:t> de internet sunt </a:t>
            </a:r>
            <a:r>
              <a:rPr lang="en-US" dirty="0" err="1">
                <a:solidFill>
                  <a:schemeClr val="bg1"/>
                </a:solidFill>
              </a:rPr>
              <a:t>gratuite</a:t>
            </a:r>
            <a:r>
              <a:rPr lang="en-US" dirty="0">
                <a:solidFill>
                  <a:schemeClr val="bg1"/>
                </a:solidFill>
              </a:rPr>
              <a:t>. Cu </a:t>
            </a:r>
            <a:r>
              <a:rPr lang="en-US" dirty="0" err="1">
                <a:solidFill>
                  <a:schemeClr val="bg1"/>
                </a:solidFill>
              </a:rPr>
              <a:t>toate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astea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există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servicii</a:t>
            </a:r>
            <a:r>
              <a:rPr lang="en-US" dirty="0">
                <a:solidFill>
                  <a:schemeClr val="bg1"/>
                </a:solidFill>
              </a:rPr>
              <a:t> premium pe care le </a:t>
            </a:r>
            <a:r>
              <a:rPr lang="en-US" dirty="0" err="1">
                <a:solidFill>
                  <a:schemeClr val="bg1"/>
                </a:solidFill>
              </a:rPr>
              <a:t>poți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cumpăra</a:t>
            </a:r>
            <a:r>
              <a:rPr lang="en-US" dirty="0">
                <a:solidFill>
                  <a:schemeClr val="bg1"/>
                </a:solidFill>
              </a:rPr>
              <a:t> cu </a:t>
            </a:r>
            <a:r>
              <a:rPr lang="en-US" dirty="0" err="1">
                <a:solidFill>
                  <a:schemeClr val="bg1"/>
                </a:solidFill>
              </a:rPr>
              <a:t>licență</a:t>
            </a:r>
            <a:r>
              <a:rPr lang="en-US" dirty="0">
                <a:solidFill>
                  <a:schemeClr val="bg1"/>
                </a:solidFill>
              </a:rPr>
              <a:t> pe </a:t>
            </a:r>
            <a:r>
              <a:rPr lang="en-US" dirty="0" err="1">
                <a:solidFill>
                  <a:schemeClr val="bg1"/>
                </a:solidFill>
              </a:rPr>
              <a:t>viață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plată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recurentă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A86446-1980-5CAA-7E52-FAA63AC32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738" y="1723696"/>
            <a:ext cx="5507421" cy="35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29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81BCA6-DD9C-69F1-26C9-15D849CE6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3715" y="888693"/>
            <a:ext cx="4246926" cy="5080611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Cu </a:t>
            </a:r>
            <a:r>
              <a:rPr lang="en-US" dirty="0" err="1">
                <a:solidFill>
                  <a:schemeClr val="bg1"/>
                </a:solidFill>
              </a:rPr>
              <a:t>toate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acestea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în</a:t>
            </a:r>
            <a:r>
              <a:rPr lang="en-US" dirty="0">
                <a:solidFill>
                  <a:schemeClr val="bg1"/>
                </a:solidFill>
              </a:rPr>
              <a:t> 1991 </a:t>
            </a:r>
            <a:r>
              <a:rPr lang="en-US" dirty="0" err="1">
                <a:solidFill>
                  <a:schemeClr val="bg1"/>
                </a:solidFill>
              </a:rPr>
              <a:t>Internetul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înregistrat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încă</a:t>
            </a:r>
            <a:r>
              <a:rPr lang="en-US" dirty="0">
                <a:solidFill>
                  <a:schemeClr val="bg1"/>
                </a:solidFill>
              </a:rPr>
              <a:t> o </a:t>
            </a:r>
            <a:r>
              <a:rPr lang="en-US" dirty="0" err="1">
                <a:solidFill>
                  <a:schemeClr val="bg1"/>
                </a:solidFill>
              </a:rPr>
              <a:t>schimbare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În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acel</a:t>
            </a:r>
            <a:r>
              <a:rPr lang="en-US" dirty="0">
                <a:solidFill>
                  <a:schemeClr val="bg1"/>
                </a:solidFill>
              </a:rPr>
              <a:t> an, un </a:t>
            </a:r>
            <a:r>
              <a:rPr lang="en-US" dirty="0" err="1">
                <a:solidFill>
                  <a:schemeClr val="bg1"/>
                </a:solidFill>
              </a:rPr>
              <a:t>programator</a:t>
            </a:r>
            <a:r>
              <a:rPr lang="en-US" dirty="0">
                <a:solidFill>
                  <a:schemeClr val="bg1"/>
                </a:solidFill>
              </a:rPr>
              <a:t> din </a:t>
            </a:r>
            <a:r>
              <a:rPr lang="en-US" dirty="0" err="1">
                <a:solidFill>
                  <a:schemeClr val="bg1"/>
                </a:solidFill>
              </a:rPr>
              <a:t>Elveţia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numit</a:t>
            </a:r>
            <a:r>
              <a:rPr lang="en-US" dirty="0">
                <a:solidFill>
                  <a:schemeClr val="bg1"/>
                </a:solidFill>
              </a:rPr>
              <a:t> Tim Berners-Lee a </a:t>
            </a:r>
            <a:r>
              <a:rPr lang="en-US" dirty="0" err="1">
                <a:solidFill>
                  <a:schemeClr val="bg1"/>
                </a:solidFill>
              </a:rPr>
              <a:t>introdus</a:t>
            </a:r>
            <a:r>
              <a:rPr lang="en-US" dirty="0">
                <a:solidFill>
                  <a:schemeClr val="bg1"/>
                </a:solidFill>
              </a:rPr>
              <a:t> World Wide Web (WWW). WWW-</a:t>
            </a:r>
            <a:r>
              <a:rPr lang="en-US" dirty="0" err="1">
                <a:solidFill>
                  <a:schemeClr val="bg1"/>
                </a:solidFill>
              </a:rPr>
              <a:t>ul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fost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mai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mult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decât</a:t>
            </a:r>
            <a:r>
              <a:rPr lang="en-US" dirty="0">
                <a:solidFill>
                  <a:schemeClr val="bg1"/>
                </a:solidFill>
              </a:rPr>
              <a:t> un </a:t>
            </a:r>
            <a:r>
              <a:rPr lang="en-US" dirty="0" err="1">
                <a:solidFill>
                  <a:schemeClr val="bg1"/>
                </a:solidFill>
              </a:rPr>
              <a:t>simplu</a:t>
            </a:r>
            <a:r>
              <a:rPr lang="en-US" dirty="0">
                <a:solidFill>
                  <a:schemeClr val="bg1"/>
                </a:solidFill>
              </a:rPr>
              <a:t> Internet </a:t>
            </a:r>
            <a:r>
              <a:rPr lang="en-US" dirty="0" err="1">
                <a:solidFill>
                  <a:schemeClr val="bg1"/>
                </a:solidFill>
              </a:rPr>
              <a:t>prin</a:t>
            </a:r>
            <a:r>
              <a:rPr lang="en-US" dirty="0">
                <a:solidFill>
                  <a:schemeClr val="bg1"/>
                </a:solidFill>
              </a:rPr>
              <a:t> care se </a:t>
            </a:r>
            <a:r>
              <a:rPr lang="en-US" dirty="0" err="1">
                <a:solidFill>
                  <a:schemeClr val="bg1"/>
                </a:solidFill>
              </a:rPr>
              <a:t>puteau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trimite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fişiere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dintr</a:t>
            </a:r>
            <a:r>
              <a:rPr lang="en-US" dirty="0">
                <a:solidFill>
                  <a:schemeClr val="bg1"/>
                </a:solidFill>
              </a:rPr>
              <a:t>-un loc </a:t>
            </a:r>
            <a:r>
              <a:rPr lang="en-US" dirty="0" err="1">
                <a:solidFill>
                  <a:schemeClr val="bg1"/>
                </a:solidFill>
              </a:rPr>
              <a:t>în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altul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el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însuşi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reprezentat</a:t>
            </a:r>
            <a:r>
              <a:rPr lang="en-US" dirty="0">
                <a:solidFill>
                  <a:schemeClr val="bg1"/>
                </a:solidFill>
              </a:rPr>
              <a:t> un „web” (o </a:t>
            </a:r>
            <a:r>
              <a:rPr lang="en-US" dirty="0" err="1">
                <a:solidFill>
                  <a:schemeClr val="bg1"/>
                </a:solidFill>
              </a:rPr>
              <a:t>pânză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păianjen</a:t>
            </a:r>
            <a:r>
              <a:rPr lang="en-US" dirty="0">
                <a:solidFill>
                  <a:schemeClr val="bg1"/>
                </a:solidFill>
              </a:rPr>
              <a:t>) de </a:t>
            </a:r>
            <a:r>
              <a:rPr lang="en-US" dirty="0" err="1">
                <a:solidFill>
                  <a:schemeClr val="bg1"/>
                </a:solidFill>
              </a:rPr>
              <a:t>informaţii</a:t>
            </a:r>
            <a:r>
              <a:rPr lang="en-US" dirty="0">
                <a:solidFill>
                  <a:schemeClr val="bg1"/>
                </a:solidFill>
              </a:rPr>
              <a:t> care </a:t>
            </a:r>
            <a:r>
              <a:rPr lang="en-US" dirty="0" err="1">
                <a:solidFill>
                  <a:schemeClr val="bg1"/>
                </a:solidFill>
              </a:rPr>
              <a:t>putea</a:t>
            </a:r>
            <a:r>
              <a:rPr lang="en-US" dirty="0">
                <a:solidFill>
                  <a:schemeClr val="bg1"/>
                </a:solidFill>
              </a:rPr>
              <a:t> fi </a:t>
            </a:r>
            <a:r>
              <a:rPr lang="en-US" dirty="0" err="1">
                <a:solidFill>
                  <a:schemeClr val="bg1"/>
                </a:solidFill>
              </a:rPr>
              <a:t>accesat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către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oricine</a:t>
            </a:r>
            <a:r>
              <a:rPr lang="en-US" dirty="0">
                <a:solidFill>
                  <a:schemeClr val="bg1"/>
                </a:solidFill>
              </a:rPr>
              <a:t> se </a:t>
            </a:r>
            <a:r>
              <a:rPr lang="en-US" dirty="0" err="1">
                <a:solidFill>
                  <a:schemeClr val="bg1"/>
                </a:solidFill>
              </a:rPr>
              <a:t>afla</a:t>
            </a:r>
            <a:r>
              <a:rPr lang="en-US" dirty="0">
                <a:solidFill>
                  <a:schemeClr val="bg1"/>
                </a:solidFill>
              </a:rPr>
              <a:t> pe Internet. Tim Berners-Lee a </a:t>
            </a:r>
            <a:r>
              <a:rPr lang="en-US" dirty="0" err="1">
                <a:solidFill>
                  <a:schemeClr val="bg1"/>
                </a:solidFill>
              </a:rPr>
              <a:t>fost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cel</a:t>
            </a:r>
            <a:r>
              <a:rPr lang="en-US" dirty="0">
                <a:solidFill>
                  <a:schemeClr val="bg1"/>
                </a:solidFill>
              </a:rPr>
              <a:t> care a </a:t>
            </a:r>
            <a:r>
              <a:rPr lang="en-US" dirty="0" err="1">
                <a:solidFill>
                  <a:schemeClr val="bg1"/>
                </a:solidFill>
              </a:rPr>
              <a:t>creat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Internetul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aşa</a:t>
            </a:r>
            <a:r>
              <a:rPr lang="en-US" dirty="0">
                <a:solidFill>
                  <a:schemeClr val="bg1"/>
                </a:solidFill>
              </a:rPr>
              <a:t> cum </a:t>
            </a:r>
            <a:r>
              <a:rPr lang="en-US" dirty="0" err="1">
                <a:solidFill>
                  <a:schemeClr val="bg1"/>
                </a:solidFill>
              </a:rPr>
              <a:t>îl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ştim</a:t>
            </a:r>
            <a:r>
              <a:rPr lang="en-US" dirty="0">
                <a:solidFill>
                  <a:schemeClr val="bg1"/>
                </a:solidFill>
              </a:rPr>
              <a:t> cu </a:t>
            </a:r>
            <a:r>
              <a:rPr lang="en-US" dirty="0" err="1">
                <a:solidFill>
                  <a:schemeClr val="bg1"/>
                </a:solidFill>
              </a:rPr>
              <a:t>toţii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0F7771-05A4-BEB8-CF5F-9FF29CFB4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641" y="777111"/>
            <a:ext cx="6728368" cy="530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998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18ACFBB-A86E-CF36-838A-B134507DA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4066" y="395947"/>
            <a:ext cx="1874178" cy="785581"/>
          </a:xfrm>
        </p:spPr>
        <p:txBody>
          <a:bodyPr/>
          <a:lstStyle/>
          <a:p>
            <a:r>
              <a:rPr lang="ro-RO" dirty="0">
                <a:solidFill>
                  <a:schemeClr val="bg1"/>
                </a:solidFill>
              </a:rPr>
              <a:t>VIDEO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474B2E1-B425-BB74-476F-0051BBE7D015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95901" y="726093"/>
            <a:ext cx="2905125" cy="540581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În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concluzie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chiar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dacă</a:t>
            </a:r>
            <a:r>
              <a:rPr lang="en-US" dirty="0">
                <a:solidFill>
                  <a:schemeClr val="bg1"/>
                </a:solidFill>
              </a:rPr>
              <a:t> la o </a:t>
            </a:r>
            <a:r>
              <a:rPr lang="en-US" dirty="0" err="1">
                <a:solidFill>
                  <a:schemeClr val="bg1"/>
                </a:solidFill>
              </a:rPr>
              <a:t>primă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impresie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Internetul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ceva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comun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şi</a:t>
            </a:r>
            <a:r>
              <a:rPr lang="en-US" dirty="0">
                <a:solidFill>
                  <a:schemeClr val="bg1"/>
                </a:solidFill>
              </a:rPr>
              <a:t> care pare </a:t>
            </a:r>
            <a:r>
              <a:rPr lang="en-US" dirty="0" err="1">
                <a:solidFill>
                  <a:schemeClr val="bg1"/>
                </a:solidFill>
              </a:rPr>
              <a:t>să</a:t>
            </a:r>
            <a:r>
              <a:rPr lang="en-US" dirty="0">
                <a:solidFill>
                  <a:schemeClr val="bg1"/>
                </a:solidFill>
              </a:rPr>
              <a:t> nu ne </a:t>
            </a:r>
            <a:r>
              <a:rPr lang="en-US" dirty="0" err="1">
                <a:solidFill>
                  <a:schemeClr val="bg1"/>
                </a:solidFill>
              </a:rPr>
              <a:t>rezerve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multe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surprize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este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interesant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aflat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ceea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majoritatea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considerăm</a:t>
            </a:r>
            <a:r>
              <a:rPr lang="en-US" dirty="0">
                <a:solidFill>
                  <a:schemeClr val="bg1"/>
                </a:solidFill>
              </a:rPr>
              <a:t> a fi </a:t>
            </a:r>
            <a:r>
              <a:rPr lang="en-US" dirty="0" err="1">
                <a:solidFill>
                  <a:schemeClr val="bg1"/>
                </a:solidFill>
              </a:rPr>
              <a:t>Internetul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doar</a:t>
            </a:r>
            <a:r>
              <a:rPr lang="en-US" dirty="0">
                <a:solidFill>
                  <a:schemeClr val="bg1"/>
                </a:solidFill>
              </a:rPr>
              <a:t> o </a:t>
            </a:r>
            <a:r>
              <a:rPr lang="en-US" dirty="0" err="1">
                <a:solidFill>
                  <a:schemeClr val="bg1"/>
                </a:solidFill>
              </a:rPr>
              <a:t>mică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parte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întregului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History Of The Internet (HD)">
            <a:hlinkClick r:id="" action="ppaction://media"/>
            <a:extLst>
              <a:ext uri="{FF2B5EF4-FFF2-40B4-BE49-F238E27FC236}">
                <a16:creationId xmlns:a16="http://schemas.microsoft.com/office/drawing/2014/main" id="{DA9085CE-95CC-4B3F-9EF0-22B62418D4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14732" y="1365286"/>
            <a:ext cx="6939068" cy="435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58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968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012CC-83FC-E622-8240-53DF67B5F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627" y="1972973"/>
            <a:ext cx="10460509" cy="2125826"/>
          </a:xfrm>
        </p:spPr>
        <p:txBody>
          <a:bodyPr>
            <a:noAutofit/>
          </a:bodyPr>
          <a:lstStyle/>
          <a:p>
            <a:r>
              <a:rPr lang="ro-RO" sz="8000" dirty="0">
                <a:solidFill>
                  <a:schemeClr val="bg1"/>
                </a:solidFill>
              </a:rPr>
              <a:t>THANKS FOR ATTENTION</a:t>
            </a:r>
            <a:endParaRPr lang="en-US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011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1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BF343F"/>
      </a:accent1>
      <a:accent2>
        <a:srgbClr val="034C8C"/>
      </a:accent2>
      <a:accent3>
        <a:srgbClr val="038C7E"/>
      </a:accent3>
      <a:accent4>
        <a:srgbClr val="D9A407"/>
      </a:accent4>
      <a:accent5>
        <a:srgbClr val="8A038C"/>
      </a:accent5>
      <a:accent6>
        <a:srgbClr val="F27141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1004</Words>
  <Application>Microsoft Office PowerPoint</Application>
  <PresentationFormat>Widescreen</PresentationFormat>
  <Paragraphs>39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VIDEO</vt:lpstr>
      <vt:lpstr>THANKS FOR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Kavithalaya</dc:creator>
  <cp:lastModifiedBy>Batir Daniel</cp:lastModifiedBy>
  <cp:revision>13</cp:revision>
  <dcterms:created xsi:type="dcterms:W3CDTF">2021-06-29T06:57:29Z</dcterms:created>
  <dcterms:modified xsi:type="dcterms:W3CDTF">2022-11-02T03:27:09Z</dcterms:modified>
</cp:coreProperties>
</file>